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5" r:id="rId1"/>
  </p:sldMasterIdLst>
  <p:notesMasterIdLst>
    <p:notesMasterId r:id="rId20"/>
  </p:notesMasterIdLst>
  <p:handoutMasterIdLst>
    <p:handoutMasterId r:id="rId21"/>
  </p:handoutMasterIdLst>
  <p:sldIdLst>
    <p:sldId id="257" r:id="rId2"/>
    <p:sldId id="285" r:id="rId3"/>
    <p:sldId id="286" r:id="rId4"/>
    <p:sldId id="297" r:id="rId5"/>
    <p:sldId id="298" r:id="rId6"/>
    <p:sldId id="299" r:id="rId7"/>
    <p:sldId id="300" r:id="rId8"/>
    <p:sldId id="301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87" r:id="rId18"/>
    <p:sldId id="296" r:id="rId19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339933"/>
    <a:srgbClr val="FF3300"/>
    <a:srgbClr val="0D804E"/>
    <a:srgbClr val="777777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8" autoAdjust="0"/>
    <p:restoredTop sz="99153" autoAdjust="0"/>
  </p:normalViewPr>
  <p:slideViewPr>
    <p:cSldViewPr>
      <p:cViewPr varScale="1">
        <p:scale>
          <a:sx n="113" d="100"/>
          <a:sy n="113" d="100"/>
        </p:scale>
        <p:origin x="-9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8C00D02-445B-4874-8D33-C9FC9A91EC12}" type="datetimeFigureOut">
              <a:rPr lang="en-US"/>
              <a:pPr>
                <a:defRPr/>
              </a:pPr>
              <a:t>3/4/2010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C256EFF-0901-4B26-9235-97C465B13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A32A309-5505-46CC-8682-CCEAAD7E2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01A2C9-FB57-4F58-86E4-BBFB7E2F7D5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lideTitleMast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304800" y="4876800"/>
            <a:ext cx="8610600" cy="1676400"/>
          </a:xfrm>
          <a:prstGeom prst="rect">
            <a:avLst/>
          </a:prstGeom>
          <a:solidFill>
            <a:srgbClr val="0D8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876801"/>
            <a:ext cx="77724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62000" y="5715000"/>
            <a:ext cx="7772400" cy="762000"/>
          </a:xfrm>
        </p:spPr>
        <p:txBody>
          <a:bodyPr rtlCol="0">
            <a:normAutofit/>
          </a:bodyPr>
          <a:lstStyle>
            <a:lvl1pPr algn="ctr">
              <a:defRPr sz="2800"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Claims - CY 2009 Overview</a:t>
            </a:r>
            <a:endParaRPr lang="en-US" sz="12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Claims - CY 2009 Overview</a:t>
            </a:r>
            <a:endParaRPr lang="en-US" sz="12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Claims - CY 2009 Overview</a:t>
            </a:r>
            <a:endParaRPr lang="en-US" sz="12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D80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Footer-Slid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100763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120063" y="62484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fld id="{0F7FD179-135C-49AD-AFC4-6F94D29994D4}" type="slidenum">
              <a:rPr lang="en-US" sz="1400" b="1">
                <a:solidFill>
                  <a:schemeClr val="bg1"/>
                </a:solidFill>
                <a:latin typeface="Georgia" pitchFamily="18" charset="0"/>
              </a:rPr>
              <a:pPr algn="ctr">
                <a:defRPr/>
              </a:pPr>
              <a:t>‹#›</a:t>
            </a:fld>
            <a:endParaRPr lang="en-US" sz="1400" b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762000" y="6248400"/>
            <a:ext cx="4800600" cy="307975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latin typeface="+mj-lt"/>
              </a:defRPr>
            </a:lvl1pPr>
          </a:lstStyle>
          <a:p>
            <a:pPr>
              <a:defRPr/>
            </a:pPr>
            <a:r>
              <a:rPr lang="en-US"/>
              <a:t>Claims - CY 2009 Overview</a:t>
            </a:r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79" r:id="rId2"/>
    <p:sldLayoutId id="2147484180" r:id="rId3"/>
    <p:sldLayoutId id="2147484181" r:id="rId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tina.collins@dot.state.oh.u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tina.collins@dot.state.oh.u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4876800"/>
            <a:ext cx="8915400" cy="12192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ARRA </a:t>
            </a:r>
            <a:r>
              <a:rPr lang="en-US" sz="3200" dirty="0" smtClean="0"/>
              <a:t>Reporting – Upcoming Initiatives</a:t>
            </a:r>
            <a:endParaRPr lang="en-US" sz="32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6019800"/>
            <a:ext cx="7772400" cy="457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  <a:defRPr/>
            </a:pPr>
            <a:r>
              <a:rPr lang="en-US" dirty="0" smtClean="0"/>
              <a:t>Office of Contracts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 Copies to District Along with Online Submission</a:t>
            </a:r>
          </a:p>
          <a:p>
            <a:pPr lvl="1"/>
            <a:r>
              <a:rPr lang="en-US" dirty="0" smtClean="0"/>
              <a:t>Some Only Sending Hard Copies</a:t>
            </a:r>
          </a:p>
          <a:p>
            <a:pPr lvl="1"/>
            <a:r>
              <a:rPr lang="en-US" dirty="0" smtClean="0"/>
              <a:t>Others Only Submitting Online</a:t>
            </a:r>
          </a:p>
          <a:p>
            <a:pPr lvl="1"/>
            <a:r>
              <a:rPr lang="en-US" dirty="0" smtClean="0"/>
              <a:t>At Least One Did Not Submit at All</a:t>
            </a:r>
          </a:p>
          <a:p>
            <a:pPr lvl="1"/>
            <a:r>
              <a:rPr lang="en-US" dirty="0" smtClean="0"/>
              <a:t>Still Others Always Email Reports</a:t>
            </a:r>
          </a:p>
          <a:p>
            <a:r>
              <a:rPr lang="en-US" dirty="0" smtClean="0"/>
              <a:t>Potential Auditing Issues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172200"/>
            <a:ext cx="4800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ARRA Reporting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Contractors No Access to What Submitted</a:t>
            </a:r>
          </a:p>
          <a:p>
            <a:r>
              <a:rPr lang="en-US" dirty="0" smtClean="0"/>
              <a:t>Districts No Access to What Submitted</a:t>
            </a:r>
          </a:p>
          <a:p>
            <a:r>
              <a:rPr lang="en-US" dirty="0" smtClean="0"/>
              <a:t>Individuals Submitting Unsure if Approved</a:t>
            </a:r>
          </a:p>
          <a:p>
            <a:endParaRPr lang="en-US" dirty="0" smtClean="0"/>
          </a:p>
          <a:p>
            <a:r>
              <a:rPr lang="en-US" dirty="0" smtClean="0"/>
              <a:t>Consistency Necessary</a:t>
            </a:r>
          </a:p>
          <a:p>
            <a:r>
              <a:rPr lang="en-US" dirty="0" smtClean="0"/>
              <a:t>Eliminate Manual Overhead with Process</a:t>
            </a:r>
          </a:p>
          <a:p>
            <a:r>
              <a:rPr lang="en-US" dirty="0" smtClean="0"/>
              <a:t>New Application Developed (Currently)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172200"/>
            <a:ext cx="4800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ARRA Reporting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 – New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 Developing New Application</a:t>
            </a:r>
          </a:p>
          <a:p>
            <a:r>
              <a:rPr lang="en-US" dirty="0" smtClean="0"/>
              <a:t>Online Submission</a:t>
            </a:r>
          </a:p>
          <a:p>
            <a:pPr lvl="1"/>
            <a:r>
              <a:rPr lang="en-US" dirty="0" smtClean="0"/>
              <a:t>Eliminate Hard Copies to Districts</a:t>
            </a:r>
          </a:p>
          <a:p>
            <a:r>
              <a:rPr lang="en-US" dirty="0" smtClean="0"/>
              <a:t>Online Approvals</a:t>
            </a:r>
          </a:p>
          <a:p>
            <a:r>
              <a:rPr lang="en-US" dirty="0" smtClean="0"/>
              <a:t>Online Updates and Corrections</a:t>
            </a:r>
          </a:p>
          <a:p>
            <a:r>
              <a:rPr lang="en-US" dirty="0" smtClean="0"/>
              <a:t>Consistent Data Store for Everyone</a:t>
            </a:r>
          </a:p>
          <a:p>
            <a:r>
              <a:rPr lang="en-US" dirty="0" smtClean="0"/>
              <a:t>Target Date -&gt; March Reporting Period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172200"/>
            <a:ext cx="4800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ARRA Reporting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 1589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Customized To Do List</a:t>
            </a:r>
          </a:p>
          <a:p>
            <a:pPr lvl="1"/>
            <a:r>
              <a:rPr lang="en-US" dirty="0" smtClean="0"/>
              <a:t>Changes Based on User Logged In</a:t>
            </a:r>
          </a:p>
          <a:p>
            <a:r>
              <a:rPr lang="en-US" dirty="0" smtClean="0"/>
              <a:t>Pull Last Month Entities, No Re-entry</a:t>
            </a:r>
          </a:p>
          <a:p>
            <a:r>
              <a:rPr lang="en-US" dirty="0" smtClean="0"/>
              <a:t>Reporting Entity Submits Online</a:t>
            </a:r>
          </a:p>
          <a:p>
            <a:pPr lvl="1"/>
            <a:r>
              <a:rPr lang="en-US" dirty="0" smtClean="0"/>
              <a:t>Routes to District for Approval</a:t>
            </a:r>
          </a:p>
          <a:p>
            <a:pPr lvl="1"/>
            <a:r>
              <a:rPr lang="en-US" dirty="0" smtClean="0"/>
              <a:t>District Can Approve or Reject</a:t>
            </a:r>
          </a:p>
          <a:p>
            <a:pPr lvl="1"/>
            <a:r>
              <a:rPr lang="en-US" dirty="0" smtClean="0"/>
              <a:t>Approval to Central Office </a:t>
            </a:r>
          </a:p>
          <a:p>
            <a:pPr lvl="1"/>
            <a:r>
              <a:rPr lang="en-US" dirty="0" smtClean="0"/>
              <a:t>Rejection Back to Reporting Entity for Update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172200"/>
            <a:ext cx="4800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ARRA Reporting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1589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Goal, Get In and Out of the Application with Minimal Effort</a:t>
            </a:r>
          </a:p>
          <a:p>
            <a:r>
              <a:rPr lang="en-US" dirty="0" smtClean="0"/>
              <a:t>Personalized Queue/To Do List will Direct Users to Pending Items</a:t>
            </a:r>
          </a:p>
          <a:p>
            <a:pPr lvl="1"/>
            <a:r>
              <a:rPr lang="en-US" dirty="0" smtClean="0"/>
              <a:t>Not Submitted Forms</a:t>
            </a:r>
          </a:p>
          <a:p>
            <a:pPr lvl="1"/>
            <a:r>
              <a:rPr lang="en-US" dirty="0" smtClean="0"/>
              <a:t>Not Approved Forms</a:t>
            </a:r>
          </a:p>
          <a:p>
            <a:pPr lvl="1"/>
            <a:r>
              <a:rPr lang="en-US" dirty="0" smtClean="0"/>
              <a:t>Forms Under Review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172200"/>
            <a:ext cx="4800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ARRA Reporting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172200"/>
            <a:ext cx="4800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ARRA Reporting</a:t>
            </a:r>
            <a:endParaRPr lang="en-US" sz="1200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9652" y="0"/>
            <a:ext cx="7074348" cy="61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Users Required to Login to Authenticate</a:t>
            </a:r>
          </a:p>
          <a:p>
            <a:pPr lvl="1"/>
            <a:r>
              <a:rPr lang="en-US" dirty="0" smtClean="0"/>
              <a:t>Ensure Data Reported from Intended Entity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172200"/>
            <a:ext cx="4800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ARRA Reporting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172200"/>
            <a:ext cx="4800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ARRA Reporting</a:t>
            </a:r>
            <a:endParaRPr lang="en-US" sz="1200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99" y="0"/>
            <a:ext cx="9102401" cy="612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ctr">
              <a:buNone/>
            </a:pPr>
            <a:endParaRPr lang="en-US" dirty="0" smtClean="0"/>
          </a:p>
          <a:p>
            <a:pPr lvl="1" algn="ctr">
              <a:buNone/>
            </a:pPr>
            <a:r>
              <a:rPr lang="en-US" dirty="0" smtClean="0">
                <a:hlinkClick r:id="rId2"/>
              </a:rPr>
              <a:t>tina.collins@dot.state.oh.us</a:t>
            </a:r>
            <a:endParaRPr lang="en-US" dirty="0" smtClean="0"/>
          </a:p>
          <a:p>
            <a:pPr lvl="1" algn="ctr">
              <a:buNone/>
            </a:pPr>
            <a:r>
              <a:rPr lang="en-US" dirty="0" smtClean="0"/>
              <a:t>614-466-2314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172200"/>
            <a:ext cx="4800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ARRA Reporting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Topics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Initiatives</a:t>
            </a:r>
          </a:p>
          <a:p>
            <a:pPr lvl="1"/>
            <a:r>
              <a:rPr lang="en-US" dirty="0" err="1" smtClean="0"/>
              <a:t>SiteXchange</a:t>
            </a:r>
            <a:r>
              <a:rPr lang="en-US" dirty="0" smtClean="0"/>
              <a:t>:  Electronic Submission of C92s</a:t>
            </a:r>
          </a:p>
          <a:p>
            <a:pPr lvl="1"/>
            <a:r>
              <a:rPr lang="en-US" dirty="0" smtClean="0"/>
              <a:t>CRLMS:  Electronic Submission of Certified Payrolls, Prevailing Wage Data</a:t>
            </a:r>
          </a:p>
          <a:p>
            <a:pPr lvl="1"/>
            <a:r>
              <a:rPr lang="en-US" dirty="0" smtClean="0"/>
              <a:t>Small Business Network</a:t>
            </a:r>
          </a:p>
          <a:p>
            <a:r>
              <a:rPr lang="en-US" dirty="0" smtClean="0"/>
              <a:t>ARRA Reporting</a:t>
            </a:r>
          </a:p>
          <a:p>
            <a:pPr lvl="1"/>
            <a:r>
              <a:rPr lang="en-US" dirty="0" smtClean="0"/>
              <a:t>History, Lessons Learned from 1</a:t>
            </a:r>
            <a:r>
              <a:rPr lang="en-US" baseline="30000" dirty="0" smtClean="0"/>
              <a:t>st</a:t>
            </a:r>
            <a:r>
              <a:rPr lang="en-US" dirty="0" smtClean="0"/>
              <a:t> Season</a:t>
            </a:r>
          </a:p>
          <a:p>
            <a:pPr lvl="1"/>
            <a:r>
              <a:rPr lang="en-US" dirty="0" smtClean="0"/>
              <a:t>Development of New Application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172200"/>
            <a:ext cx="4800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ARRA Reporting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SiteXchange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Electronic Submission of C92s</a:t>
            </a:r>
          </a:p>
          <a:p>
            <a:r>
              <a:rPr lang="en-US" dirty="0" smtClean="0"/>
              <a:t>Interface Similar to Expedite Bidding Software</a:t>
            </a:r>
          </a:p>
          <a:p>
            <a:r>
              <a:rPr lang="en-US" dirty="0" smtClean="0"/>
              <a:t>Items Displayed, Indicate for Subs</a:t>
            </a:r>
          </a:p>
          <a:p>
            <a:r>
              <a:rPr lang="en-US" dirty="0" smtClean="0"/>
              <a:t>Costs and Quantities as Bid Already Included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172200"/>
            <a:ext cx="4800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ARRA Reporting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SiteXchange</a:t>
            </a:r>
            <a:r>
              <a:rPr lang="en-US" dirty="0" smtClean="0"/>
              <a:t> Interface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172200"/>
            <a:ext cx="4800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ARRA Reporting</a:t>
            </a:r>
            <a:endParaRPr lang="en-US" sz="1200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371600"/>
            <a:ext cx="914400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SiteXchange</a:t>
            </a:r>
            <a:r>
              <a:rPr lang="en-US" dirty="0" smtClean="0"/>
              <a:t>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172200"/>
            <a:ext cx="4800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ARRA Reporting</a:t>
            </a:r>
            <a:endParaRPr lang="en-US" sz="1200" dirty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7238999" cy="4785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SiteXchange</a:t>
            </a:r>
            <a:r>
              <a:rPr lang="en-US" dirty="0" smtClean="0"/>
              <a:t> Functionality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Building Interface to Perform PQ Checks</a:t>
            </a:r>
          </a:p>
          <a:p>
            <a:endParaRPr lang="en-US" dirty="0" smtClean="0"/>
          </a:p>
          <a:p>
            <a:r>
              <a:rPr lang="en-US" dirty="0" smtClean="0"/>
              <a:t>Initially Diane Use </a:t>
            </a:r>
            <a:r>
              <a:rPr lang="en-US" dirty="0" err="1" smtClean="0"/>
              <a:t>SiteXchange</a:t>
            </a:r>
            <a:r>
              <a:rPr lang="en-US" dirty="0" smtClean="0"/>
              <a:t> for C92 Entry</a:t>
            </a:r>
          </a:p>
          <a:p>
            <a:pPr lvl="1"/>
            <a:r>
              <a:rPr lang="en-US" dirty="0" smtClean="0"/>
              <a:t>Fully Understand How It Works</a:t>
            </a:r>
          </a:p>
          <a:p>
            <a:pPr lvl="1"/>
            <a:r>
              <a:rPr lang="en-US" dirty="0" smtClean="0"/>
              <a:t>Work Out Any Issues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172200"/>
            <a:ext cx="4800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ARRA Reporting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SiteXchange</a:t>
            </a:r>
            <a:r>
              <a:rPr lang="en-US" dirty="0" smtClean="0"/>
              <a:t> Pilot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 End April for Pilot Implementation</a:t>
            </a:r>
          </a:p>
          <a:p>
            <a:r>
              <a:rPr lang="en-US" dirty="0" smtClean="0"/>
              <a:t>Schedule with OCA</a:t>
            </a:r>
          </a:p>
          <a:p>
            <a:r>
              <a:rPr lang="en-US" dirty="0" smtClean="0"/>
              <a:t>Volunteers to Pilot?</a:t>
            </a:r>
          </a:p>
          <a:p>
            <a:pPr lvl="1"/>
            <a:r>
              <a:rPr lang="en-US" dirty="0" smtClean="0"/>
              <a:t>Email </a:t>
            </a:r>
            <a:r>
              <a:rPr lang="en-US" dirty="0" smtClean="0">
                <a:hlinkClick r:id="rId2"/>
              </a:rPr>
              <a:t>tina.collins@dot.state.oh.us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Upon Implementation Hard Copy C92s No Longer Required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172200"/>
            <a:ext cx="4800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ARRA Reporting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CRLMS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Online Submission of Certified Payrolls</a:t>
            </a:r>
          </a:p>
          <a:p>
            <a:r>
              <a:rPr lang="en-US" dirty="0" smtClean="0"/>
              <a:t>Prevailing Wage Data Loaded </a:t>
            </a:r>
          </a:p>
          <a:p>
            <a:r>
              <a:rPr lang="en-US" dirty="0" smtClean="0"/>
              <a:t>Contract Compliance Eased</a:t>
            </a:r>
          </a:p>
          <a:p>
            <a:endParaRPr lang="en-US" dirty="0" smtClean="0"/>
          </a:p>
          <a:p>
            <a:r>
              <a:rPr lang="en-US" dirty="0" smtClean="0"/>
              <a:t>Planning Stages</a:t>
            </a:r>
          </a:p>
          <a:p>
            <a:r>
              <a:rPr lang="en-US" dirty="0" smtClean="0"/>
              <a:t>Meeting Next Thursday with InfoTech to Set Preliminary Schedule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172200"/>
            <a:ext cx="4800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ARRA Reporting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Implementation Simple Form</a:t>
            </a:r>
          </a:p>
          <a:p>
            <a:r>
              <a:rPr lang="en-US" dirty="0" smtClean="0"/>
              <a:t>Designed to Not Allow Edits</a:t>
            </a:r>
          </a:p>
          <a:p>
            <a:pPr lvl="1"/>
            <a:r>
              <a:rPr lang="en-US" dirty="0" smtClean="0"/>
              <a:t>Didn’t Anticipate Sheer Number of Edits</a:t>
            </a:r>
          </a:p>
          <a:p>
            <a:pPr lvl="1"/>
            <a:r>
              <a:rPr lang="en-US" dirty="0" smtClean="0"/>
              <a:t>Control of Data Submitted</a:t>
            </a:r>
          </a:p>
          <a:p>
            <a:pPr lvl="1"/>
            <a:r>
              <a:rPr lang="en-US" dirty="0" smtClean="0"/>
              <a:t>Edits Frequently Requested, Late Submission by Subs, District Finds Discrepancy</a:t>
            </a:r>
          </a:p>
          <a:p>
            <a:r>
              <a:rPr lang="en-US" dirty="0" smtClean="0"/>
              <a:t>Significant Amount of Overhead to Manage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0" y="6172200"/>
            <a:ext cx="4800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ARRA Reporting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009_ODOT_JM_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9FEC6A3A38F641AD23CED719A1B156" ma:contentTypeVersion="2" ma:contentTypeDescription="Create a new document." ma:contentTypeScope="" ma:versionID="42fd295637d3330547169698936a9ea3">
  <xsd:schema xmlns:xsd="http://www.w3.org/2001/XMLSchema" xmlns:xs="http://www.w3.org/2001/XMLSchema" xmlns:p="http://schemas.microsoft.com/office/2006/metadata/properties" xmlns:ns2="cdf5cfbf-cf86-4eb7-ac31-a9fd0075546e" xmlns:ns3="http://schemas.microsoft.com/sharepoint/v4" targetNamespace="http://schemas.microsoft.com/office/2006/metadata/properties" ma:root="true" ma:fieldsID="51e7792a04b7e5ebd202d1c936d1d7b7" ns2:_="" ns3:_="">
    <xsd:import namespace="cdf5cfbf-cf86-4eb7-ac31-a9fd0075546e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f5cfbf-cf86-4eb7-ac31-a9fd0075546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20D83C2D-EF72-431A-9ED2-5B33896C3244}"/>
</file>

<file path=customXml/itemProps2.xml><?xml version="1.0" encoding="utf-8"?>
<ds:datastoreItem xmlns:ds="http://schemas.openxmlformats.org/officeDocument/2006/customXml" ds:itemID="{ECCCF0E9-0EFE-4437-BB8E-4D4DE6ED3BEC}"/>
</file>

<file path=customXml/itemProps3.xml><?xml version="1.0" encoding="utf-8"?>
<ds:datastoreItem xmlns:ds="http://schemas.openxmlformats.org/officeDocument/2006/customXml" ds:itemID="{95B38EAC-A3FA-48DE-939F-C4A4D08E1CDD}"/>
</file>

<file path=docProps/app.xml><?xml version="1.0" encoding="utf-8"?>
<Properties xmlns="http://schemas.openxmlformats.org/officeDocument/2006/extended-properties" xmlns:vt="http://schemas.openxmlformats.org/officeDocument/2006/docPropsVTypes">
  <Template>2008 Conaway Conference</Template>
  <TotalTime>10605</TotalTime>
  <Words>417</Words>
  <Application>Microsoft Office PowerPoint</Application>
  <PresentationFormat>On-screen Show (4:3)</PresentationFormat>
  <Paragraphs>108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Times New Roman</vt:lpstr>
      <vt:lpstr>Arial</vt:lpstr>
      <vt:lpstr>Georgia</vt:lpstr>
      <vt:lpstr>2009_ODOT_JM_Template</vt:lpstr>
      <vt:lpstr>ARRA Reporting – Upcoming Initiatives</vt:lpstr>
      <vt:lpstr>Discussion Topics </vt:lpstr>
      <vt:lpstr>SiteXchange</vt:lpstr>
      <vt:lpstr>SiteXchange Interface</vt:lpstr>
      <vt:lpstr>SiteXchange Interface</vt:lpstr>
      <vt:lpstr>SiteXchange Functionality</vt:lpstr>
      <vt:lpstr>SiteXchange Pilot</vt:lpstr>
      <vt:lpstr>CRLMS</vt:lpstr>
      <vt:lpstr>ARRA Reporting</vt:lpstr>
      <vt:lpstr>ARRA Reporting</vt:lpstr>
      <vt:lpstr>ARRA Reporting</vt:lpstr>
      <vt:lpstr>ARRA – New Reporting</vt:lpstr>
      <vt:lpstr>ARRA 1589</vt:lpstr>
      <vt:lpstr>Updated 1589 Process</vt:lpstr>
      <vt:lpstr>New</vt:lpstr>
      <vt:lpstr>New Application</vt:lpstr>
      <vt:lpstr>Slide 17</vt:lpstr>
      <vt:lpstr>Questions?</vt:lpstr>
    </vt:vector>
  </TitlesOfParts>
  <Company>Ohio Department of Transportation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2007 603/604 Technical Process Reviews</dc:title>
  <dc:creator>rtriviso</dc:creator>
  <cp:lastModifiedBy>d11_console</cp:lastModifiedBy>
  <cp:revision>366</cp:revision>
  <cp:lastPrinted>1601-01-01T00:00:00Z</cp:lastPrinted>
  <dcterms:created xsi:type="dcterms:W3CDTF">2007-12-14T15:54:02Z</dcterms:created>
  <dcterms:modified xsi:type="dcterms:W3CDTF">2010-03-05T10:33:09Z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  <property fmtid="{D5CDD505-2E9C-101B-9397-08002B2CF9AE}" pid="3" name="ContentTypeId">
    <vt:lpwstr>0x010100549FEC6A3A38F641AD23CED719A1B156</vt:lpwstr>
  </property>
</Properties>
</file>